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88" d="100"/>
          <a:sy n="88" d="100"/>
        </p:scale>
        <p:origin x="36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EC9605-5E77-456B-BB97-30DBD3E16D8E}"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432842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EC9605-5E77-456B-BB97-30DBD3E16D8E}"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385764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EC9605-5E77-456B-BB97-30DBD3E16D8E}"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181353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EC9605-5E77-456B-BB97-30DBD3E16D8E}"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2845704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3EC9605-5E77-456B-BB97-30DBD3E16D8E}"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2768128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EC9605-5E77-456B-BB97-30DBD3E16D8E}"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4119834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EC9605-5E77-456B-BB97-30DBD3E16D8E}" type="datetimeFigureOut">
              <a:rPr lang="en-US" smtClean="0"/>
              <a:t>7/29/2021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1108704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EC9605-5E77-456B-BB97-30DBD3E16D8E}" type="datetimeFigureOut">
              <a:rPr lang="en-US" smtClean="0"/>
              <a:t>7/29/2021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873917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EC9605-5E77-456B-BB97-30DBD3E16D8E}" type="datetimeFigureOut">
              <a:rPr lang="en-US" smtClean="0"/>
              <a:t>7/29/2021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2184816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3EC9605-5E77-456B-BB97-30DBD3E16D8E}"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2961960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3EC9605-5E77-456B-BB97-30DBD3E16D8E}"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BA60F-1BE9-4586-93A5-58966F1DC340}" type="slidenum">
              <a:rPr lang="en-US" smtClean="0"/>
              <a:t>‹#›</a:t>
            </a:fld>
            <a:endParaRPr lang="en-US"/>
          </a:p>
        </p:txBody>
      </p:sp>
    </p:spTree>
    <p:extLst>
      <p:ext uri="{BB962C8B-B14F-4D97-AF65-F5344CB8AC3E}">
        <p14:creationId xmlns:p14="http://schemas.microsoft.com/office/powerpoint/2010/main" val="3373606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C9605-5E77-456B-BB97-30DBD3E16D8E}" type="datetimeFigureOut">
              <a:rPr lang="en-US" smtClean="0"/>
              <a:t>7/29/2021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0BA60F-1BE9-4586-93A5-58966F1DC340}" type="slidenum">
              <a:rPr lang="en-US" smtClean="0"/>
              <a:t>‹#›</a:t>
            </a:fld>
            <a:endParaRPr lang="en-US"/>
          </a:p>
        </p:txBody>
      </p:sp>
    </p:spTree>
    <p:extLst>
      <p:ext uri="{BB962C8B-B14F-4D97-AF65-F5344CB8AC3E}">
        <p14:creationId xmlns:p14="http://schemas.microsoft.com/office/powerpoint/2010/main" val="3795213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Return to the Office</a:t>
            </a:r>
            <a:endParaRPr lang="en-US" b="1" dirty="0"/>
          </a:p>
        </p:txBody>
      </p:sp>
    </p:spTree>
    <p:extLst>
      <p:ext uri="{BB962C8B-B14F-4D97-AF65-F5344CB8AC3E}">
        <p14:creationId xmlns:p14="http://schemas.microsoft.com/office/powerpoint/2010/main" val="3551293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Tentative Return Date		</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a:t>As the local public health situation improves and restrictions are lifted, the University is looking forward to beginning a phased approach to welcoming members of the community back to campus to resume in-person academic and work activities. </a:t>
            </a:r>
            <a:endParaRPr lang="en-US" sz="6600" b="1" dirty="0" smtClean="0"/>
          </a:p>
          <a:p>
            <a:pPr marL="0" indent="0" algn="ctr">
              <a:buNone/>
            </a:pPr>
            <a:r>
              <a:rPr lang="en-US" sz="8800" b="1" dirty="0" smtClean="0">
                <a:solidFill>
                  <a:srgbClr val="FF0000"/>
                </a:solidFill>
              </a:rPr>
              <a:t>September 15</a:t>
            </a:r>
            <a:endParaRPr lang="en-US" sz="8800" b="1" dirty="0">
              <a:solidFill>
                <a:srgbClr val="FF0000"/>
              </a:solidFill>
            </a:endParaRPr>
          </a:p>
        </p:txBody>
      </p:sp>
    </p:spTree>
    <p:extLst>
      <p:ext uri="{BB962C8B-B14F-4D97-AF65-F5344CB8AC3E}">
        <p14:creationId xmlns:p14="http://schemas.microsoft.com/office/powerpoint/2010/main" val="3079906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we go back…</a:t>
            </a:r>
            <a:endParaRPr lang="en-US" dirty="0"/>
          </a:p>
        </p:txBody>
      </p:sp>
      <p:sp>
        <p:nvSpPr>
          <p:cNvPr id="3" name="Content Placeholder 2"/>
          <p:cNvSpPr>
            <a:spLocks noGrp="1"/>
          </p:cNvSpPr>
          <p:nvPr>
            <p:ph idx="1"/>
          </p:nvPr>
        </p:nvSpPr>
        <p:spPr/>
        <p:txBody>
          <a:bodyPr/>
          <a:lstStyle/>
          <a:p>
            <a:r>
              <a:rPr lang="en-US" dirty="0" smtClean="0"/>
              <a:t>A testing exercise needs to be completed (checklist of onboarding items will be provided)</a:t>
            </a:r>
          </a:p>
          <a:p>
            <a:r>
              <a:rPr lang="en-US" dirty="0" smtClean="0"/>
              <a:t>1-2 individuals in the office per day</a:t>
            </a:r>
          </a:p>
          <a:p>
            <a:endParaRPr lang="en-US" dirty="0" smtClean="0"/>
          </a:p>
        </p:txBody>
      </p:sp>
    </p:spTree>
    <p:extLst>
      <p:ext uri="{BB962C8B-B14F-4D97-AF65-F5344CB8AC3E}">
        <p14:creationId xmlns:p14="http://schemas.microsoft.com/office/powerpoint/2010/main" val="215768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 work model</a:t>
            </a:r>
            <a:endParaRPr lang="en-US" dirty="0"/>
          </a:p>
        </p:txBody>
      </p:sp>
      <p:sp>
        <p:nvSpPr>
          <p:cNvPr id="3" name="Content Placeholder 2"/>
          <p:cNvSpPr>
            <a:spLocks noGrp="1"/>
          </p:cNvSpPr>
          <p:nvPr>
            <p:ph idx="1"/>
          </p:nvPr>
        </p:nvSpPr>
        <p:spPr>
          <a:xfrm>
            <a:off x="838200" y="1477281"/>
            <a:ext cx="10515600" cy="5088981"/>
          </a:xfrm>
        </p:spPr>
        <p:txBody>
          <a:bodyPr>
            <a:normAutofit fontScale="47500" lnSpcReduction="20000"/>
          </a:bodyPr>
          <a:lstStyle/>
          <a:p>
            <a:r>
              <a:rPr lang="en-US" dirty="0" smtClean="0"/>
              <a:t>Monday, Tuesday, Thursday, Friday: </a:t>
            </a:r>
            <a:r>
              <a:rPr lang="en-US" b="1" dirty="0" smtClean="0"/>
              <a:t>Work from home</a:t>
            </a:r>
          </a:p>
          <a:p>
            <a:r>
              <a:rPr lang="en-US" dirty="0" smtClean="0"/>
              <a:t>Wednesday: All team members </a:t>
            </a:r>
            <a:r>
              <a:rPr lang="en-US" b="1" dirty="0" smtClean="0"/>
              <a:t>on-site (please try to avoid scheduling doctor’s appointments on this day)</a:t>
            </a:r>
          </a:p>
          <a:p>
            <a:r>
              <a:rPr lang="en-US" dirty="0" smtClean="0"/>
              <a:t>Will be sharing space with HIS and Revenue Cycle/Patient </a:t>
            </a:r>
            <a:r>
              <a:rPr lang="en-US" dirty="0" err="1" smtClean="0"/>
              <a:t>Reg</a:t>
            </a:r>
            <a:endParaRPr lang="en-US" dirty="0" smtClean="0"/>
          </a:p>
          <a:p>
            <a:r>
              <a:rPr lang="en-US" dirty="0" smtClean="0"/>
              <a:t>Assigned seating on Wednesday is preferred but we can discuss</a:t>
            </a:r>
          </a:p>
          <a:p>
            <a:r>
              <a:rPr lang="en-US" dirty="0" smtClean="0"/>
              <a:t>When on-site, staff members will need to:</a:t>
            </a:r>
          </a:p>
          <a:p>
            <a:pPr lvl="1"/>
            <a:r>
              <a:rPr lang="en-US" dirty="0" smtClean="0"/>
              <a:t>Bring laptop in and dock into station</a:t>
            </a:r>
          </a:p>
          <a:p>
            <a:pPr lvl="1"/>
            <a:r>
              <a:rPr lang="en-US" dirty="0" smtClean="0"/>
              <a:t>Complete Crimson Clear (TBD)</a:t>
            </a:r>
          </a:p>
          <a:p>
            <a:pPr lvl="1"/>
            <a:r>
              <a:rPr lang="en-US" dirty="0" smtClean="0"/>
              <a:t>Personal lockers will be available in breakroom but a combination lock will be needed</a:t>
            </a:r>
          </a:p>
          <a:p>
            <a:r>
              <a:rPr lang="en-US" dirty="0"/>
              <a:t>All </a:t>
            </a:r>
            <a:r>
              <a:rPr lang="en-US" dirty="0" smtClean="0"/>
              <a:t>employees </a:t>
            </a:r>
            <a:r>
              <a:rPr lang="en-US" dirty="0"/>
              <a:t>with any on-campus presence</a:t>
            </a:r>
            <a:endParaRPr lang="en-US" sz="3600" dirty="0"/>
          </a:p>
          <a:p>
            <a:pPr lvl="1"/>
            <a:r>
              <a:rPr lang="en-US" dirty="0"/>
              <a:t>Vaccinated – every other week</a:t>
            </a:r>
            <a:endParaRPr lang="en-US" sz="3200" dirty="0"/>
          </a:p>
          <a:p>
            <a:pPr lvl="1"/>
            <a:r>
              <a:rPr lang="en-US" dirty="0"/>
              <a:t>Unvaccinated – once per week</a:t>
            </a:r>
            <a:endParaRPr lang="en-US" sz="3200" dirty="0"/>
          </a:p>
          <a:p>
            <a:pPr lvl="0"/>
            <a:r>
              <a:rPr lang="en-US" dirty="0" smtClean="0"/>
              <a:t>For </a:t>
            </a:r>
            <a:r>
              <a:rPr lang="en-US" dirty="0"/>
              <a:t>fully vaccinated persons, </a:t>
            </a:r>
            <a:r>
              <a:rPr lang="en-US" b="1" dirty="0"/>
              <a:t>physical distancing</a:t>
            </a:r>
            <a:r>
              <a:rPr lang="en-US" dirty="0"/>
              <a:t> is </a:t>
            </a:r>
            <a:r>
              <a:rPr lang="en-US" u="sng" dirty="0"/>
              <a:t>not</a:t>
            </a:r>
            <a:r>
              <a:rPr lang="en-US" dirty="0"/>
              <a:t> required anywhere on campus when masked, starting July 15 (includes HUHS). Unvaccinated persons must still maintain 6’ distancing wherever possible.</a:t>
            </a:r>
          </a:p>
          <a:p>
            <a:pPr lvl="0"/>
            <a:r>
              <a:rPr lang="en-US" b="1" dirty="0"/>
              <a:t>Masks</a:t>
            </a:r>
            <a:r>
              <a:rPr lang="en-US" dirty="0"/>
              <a:t> </a:t>
            </a:r>
            <a:r>
              <a:rPr lang="en-US" u="sng" dirty="0"/>
              <a:t>are</a:t>
            </a:r>
            <a:r>
              <a:rPr lang="en-US" dirty="0"/>
              <a:t> still required for everyone at all times in HUHS spaces (unless alone in a private office). </a:t>
            </a:r>
            <a:r>
              <a:rPr lang="en-US" dirty="0" smtClean="0"/>
              <a:t>This includes us when on phones. </a:t>
            </a:r>
            <a:endParaRPr lang="en-US" dirty="0"/>
          </a:p>
          <a:p>
            <a:pPr lvl="0"/>
            <a:r>
              <a:rPr lang="en-US" b="1" dirty="0"/>
              <a:t>In-person meetings</a:t>
            </a:r>
            <a:r>
              <a:rPr lang="en-US" dirty="0"/>
              <a:t> are allowed with no capacity limit aside from fire code.  Meeting organizers should offer a zoom link if possible to allow participation by those who are remote. Please allow sufficient space in case anyone wishes or needs to stay 6 feet away from others.</a:t>
            </a:r>
          </a:p>
          <a:p>
            <a:pPr lvl="0"/>
            <a:r>
              <a:rPr lang="en-US" dirty="0"/>
              <a:t>Unmasking and eating is allowed in </a:t>
            </a:r>
            <a:r>
              <a:rPr lang="en-US" b="1" dirty="0"/>
              <a:t>designated break rooms</a:t>
            </a:r>
            <a:r>
              <a:rPr lang="en-US" dirty="0"/>
              <a:t> (or alone in private offices), but distancing must be maintained if you know yourself to be unvaccinated.</a:t>
            </a:r>
          </a:p>
          <a:p>
            <a:pPr lvl="0"/>
            <a:r>
              <a:rPr lang="en-US" dirty="0"/>
              <a:t>For now, we are discouraging the sharing of food at indoor meetings at HUHS.  Food should be avoided for indoor celebrations unless individually wrapped so that folks may take away and consume elsewhere. </a:t>
            </a:r>
          </a:p>
          <a:p>
            <a:pPr marL="457200" lvl="1" indent="0">
              <a:buNone/>
            </a:pPr>
            <a:endParaRPr lang="en-US" dirty="0" smtClean="0"/>
          </a:p>
        </p:txBody>
      </p:sp>
    </p:spTree>
    <p:extLst>
      <p:ext uri="{BB962C8B-B14F-4D97-AF65-F5344CB8AC3E}">
        <p14:creationId xmlns:p14="http://schemas.microsoft.com/office/powerpoint/2010/main" val="243004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709" y="203971"/>
            <a:ext cx="10515600" cy="1325563"/>
          </a:xfrm>
        </p:spPr>
        <p:txBody>
          <a:bodyPr/>
          <a:lstStyle/>
          <a:p>
            <a:r>
              <a:rPr lang="en-US" dirty="0" smtClean="0"/>
              <a:t>My Desk</a:t>
            </a:r>
            <a:endParaRPr lang="en-US" dirty="0"/>
          </a:p>
        </p:txBody>
      </p:sp>
      <p:pic>
        <p:nvPicPr>
          <p:cNvPr id="4" name="Content Placeholder 3"/>
          <p:cNvPicPr>
            <a:picLocks noGrp="1" noChangeAspect="1"/>
          </p:cNvPicPr>
          <p:nvPr>
            <p:ph idx="1"/>
          </p:nvPr>
        </p:nvPicPr>
        <p:blipFill>
          <a:blip r:embed="rId2"/>
          <a:stretch>
            <a:fillRect/>
          </a:stretch>
        </p:blipFill>
        <p:spPr>
          <a:xfrm>
            <a:off x="950709" y="1529534"/>
            <a:ext cx="4351338" cy="4351338"/>
          </a:xfrm>
          <a:prstGeom prst="rect">
            <a:avLst/>
          </a:prstGeom>
        </p:spPr>
      </p:pic>
      <p:sp>
        <p:nvSpPr>
          <p:cNvPr id="5" name="Rectangle 4"/>
          <p:cNvSpPr/>
          <p:nvPr/>
        </p:nvSpPr>
        <p:spPr>
          <a:xfrm>
            <a:off x="5486400" y="1529534"/>
            <a:ext cx="6096000" cy="4324261"/>
          </a:xfrm>
          <a:prstGeom prst="rect">
            <a:avLst/>
          </a:prstGeom>
        </p:spPr>
        <p:txBody>
          <a:bodyPr>
            <a:spAutoFit/>
          </a:bodyPr>
          <a:lstStyle/>
          <a:p>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a:t>
            </a:r>
          </a:p>
          <a:p>
            <a:r>
              <a:rPr lang="en-US" sz="1100" u="sng" dirty="0" smtClean="0">
                <a:effectLst/>
                <a:latin typeface="Calibri" panose="020F0502020204030204" pitchFamily="34" charset="0"/>
                <a:ea typeface="Calibri" panose="020F0502020204030204" pitchFamily="34" charset="0"/>
                <a:cs typeface="Times New Roman" panose="02020603050405020304" pitchFamily="18" charset="0"/>
              </a:rPr>
              <a:t>Each space is equipped with</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Dual monitor</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Desk lamp</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Pen holder</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Stapler</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Tape</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Phone set</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Headset holder (individual headset will likely be stored in locker on-site)</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Scanner</a:t>
            </a:r>
          </a:p>
          <a:p>
            <a:pPr marL="342900" marR="0" lvl="0" indent="-342900">
              <a:spcBef>
                <a:spcPts val="0"/>
              </a:spcBef>
              <a:spcAft>
                <a:spcPts val="0"/>
              </a:spcAft>
              <a:buFont typeface="Symbol" panose="05050102010706020507" pitchFamily="18" charset="2"/>
              <a:buChar char=""/>
            </a:pPr>
            <a:r>
              <a:rPr lang="en-US" sz="1100" dirty="0" err="1" smtClean="0">
                <a:effectLst/>
                <a:latin typeface="Calibri" panose="020F0502020204030204" pitchFamily="34" charset="0"/>
                <a:ea typeface="Calibri" panose="020F0502020204030204" pitchFamily="34" charset="0"/>
                <a:cs typeface="Times New Roman" panose="02020603050405020304" pitchFamily="18" charset="0"/>
              </a:rPr>
              <a:t>Dymo</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smtClean="0">
                <a:effectLst/>
                <a:latin typeface="Calibri" panose="020F0502020204030204" pitchFamily="34" charset="0"/>
                <a:ea typeface="Calibri" panose="020F0502020204030204" pitchFamily="34" charset="0"/>
                <a:cs typeface="Times New Roman" panose="02020603050405020304" pitchFamily="18" charset="0"/>
              </a:rPr>
              <a:t>labelmaker</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Mouse</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Keyboard</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Tissues</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Sanitizer</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Disinfectant wipes (not shown here)</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Checklist of how to clean up space at end of day (not shown here)</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Foot rest stored underneath desk</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File storage TBD</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Whiteboard TBD</a:t>
            </a:r>
          </a:p>
          <a:p>
            <a:pPr marL="342900" marR="0" lvl="0" indent="-342900">
              <a:spcBef>
                <a:spcPts val="0"/>
              </a:spcBef>
              <a:spcAft>
                <a:spcPts val="0"/>
              </a:spcAft>
              <a:buFont typeface="Symbol" panose="05050102010706020507" pitchFamily="18" charset="2"/>
              <a:buChar char=""/>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Laptop docking station </a:t>
            </a:r>
          </a:p>
          <a:p>
            <a:pPr marR="0" lvl="0">
              <a:spcBef>
                <a:spcPts val="0"/>
              </a:spcBef>
              <a:spcAft>
                <a:spcPts val="0"/>
              </a:spcAft>
            </a:pPr>
            <a:endParaRPr lang="en-US" sz="1100" i="1" dirty="0" smtClean="0">
              <a:effectLst/>
              <a:latin typeface="Calibri" panose="020F0502020204030204" pitchFamily="34" charset="0"/>
              <a:ea typeface="Calibri" panose="020F0502020204030204" pitchFamily="34" charset="0"/>
              <a:cs typeface="Times New Roman" panose="02020603050405020304" pitchFamily="18" charset="0"/>
            </a:endParaRPr>
          </a:p>
          <a:p>
            <a:pPr marR="0" lvl="0">
              <a:spcBef>
                <a:spcPts val="0"/>
              </a:spcBef>
              <a:spcAft>
                <a:spcPts val="0"/>
              </a:spcAft>
            </a:pPr>
            <a:r>
              <a:rPr lang="en-US" sz="1100" i="1" dirty="0" smtClean="0">
                <a:effectLst/>
                <a:latin typeface="Calibri" panose="020F0502020204030204" pitchFamily="34" charset="0"/>
                <a:ea typeface="Calibri" panose="020F0502020204030204" pitchFamily="34" charset="0"/>
                <a:cs typeface="Times New Roman" panose="02020603050405020304" pitchFamily="18" charset="0"/>
              </a:rPr>
              <a:t>Camera (due to privacy concerns, cameras will only be placed in private offices/conference room. Staff will be able to book private room if needed for a zoom meeting). </a:t>
            </a:r>
            <a:endParaRPr lang="en-US" sz="11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p:cNvSpPr txBox="1"/>
          <p:nvPr/>
        </p:nvSpPr>
        <p:spPr>
          <a:xfrm>
            <a:off x="1175657" y="6148251"/>
            <a:ext cx="9736183" cy="369332"/>
          </a:xfrm>
          <a:prstGeom prst="rect">
            <a:avLst/>
          </a:prstGeom>
          <a:noFill/>
        </p:spPr>
        <p:txBody>
          <a:bodyPr wrap="square" rtlCol="0">
            <a:spAutoFit/>
          </a:bodyPr>
          <a:lstStyle/>
          <a:p>
            <a:r>
              <a:rPr lang="en-US" dirty="0" smtClean="0">
                <a:solidFill>
                  <a:srgbClr val="FF0000"/>
                </a:solidFill>
              </a:rPr>
              <a:t>Assigned vs first come first served???</a:t>
            </a:r>
            <a:endParaRPr lang="en-US" dirty="0">
              <a:solidFill>
                <a:srgbClr val="FF0000"/>
              </a:solidFill>
            </a:endParaRPr>
          </a:p>
        </p:txBody>
      </p:sp>
    </p:spTree>
    <p:extLst>
      <p:ext uri="{BB962C8B-B14F-4D97-AF65-F5344CB8AC3E}">
        <p14:creationId xmlns:p14="http://schemas.microsoft.com/office/powerpoint/2010/main" val="1367431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Office</a:t>
            </a:r>
            <a:endParaRPr lang="en-US" dirty="0"/>
          </a:p>
        </p:txBody>
      </p:sp>
      <p:sp>
        <p:nvSpPr>
          <p:cNvPr id="3" name="Content Placeholder 2"/>
          <p:cNvSpPr>
            <a:spLocks noGrp="1"/>
          </p:cNvSpPr>
          <p:nvPr>
            <p:ph idx="1"/>
          </p:nvPr>
        </p:nvSpPr>
        <p:spPr>
          <a:xfrm>
            <a:off x="838200" y="1581785"/>
            <a:ext cx="10515600" cy="4351338"/>
          </a:xfrm>
        </p:spPr>
        <p:txBody>
          <a:bodyPr>
            <a:normAutofit fontScale="70000" lnSpcReduction="20000"/>
          </a:bodyPr>
          <a:lstStyle/>
          <a:p>
            <a:r>
              <a:rPr lang="en-US" dirty="0" smtClean="0"/>
              <a:t>Mail will need to be picked up and distributed each Wednesday and a rotation should be established</a:t>
            </a:r>
          </a:p>
          <a:p>
            <a:r>
              <a:rPr lang="en-US" dirty="0" smtClean="0"/>
              <a:t>Fax machine, printers, copier etc. are all useable </a:t>
            </a:r>
          </a:p>
          <a:p>
            <a:r>
              <a:rPr lang="en-US" dirty="0" smtClean="0"/>
              <a:t>Member Services will have one big file cabinet by the back door of the old Pharmacy space</a:t>
            </a:r>
          </a:p>
          <a:p>
            <a:r>
              <a:rPr lang="en-US" dirty="0" smtClean="0"/>
              <a:t>Clean up space at end of each day, disposing of trash and wiping down area. There is a good chance your desk area will be used by another team.</a:t>
            </a:r>
          </a:p>
          <a:p>
            <a:r>
              <a:rPr lang="en-US" dirty="0" smtClean="0"/>
              <a:t>Conference Room is available (but looks more like a smaller office)</a:t>
            </a:r>
          </a:p>
          <a:p>
            <a:r>
              <a:rPr lang="en-US" dirty="0" smtClean="0"/>
              <a:t>Signage is being created and will be displayed; all health plan signage has been removed.</a:t>
            </a:r>
          </a:p>
          <a:p>
            <a:r>
              <a:rPr lang="en-US" dirty="0" smtClean="0"/>
              <a:t>Front Desk will not be staffed by any department</a:t>
            </a:r>
          </a:p>
          <a:p>
            <a:r>
              <a:rPr lang="en-US" dirty="0" smtClean="0"/>
              <a:t>Postcards have been created to handout to clinical teams informing patients of how to contact us.</a:t>
            </a:r>
          </a:p>
          <a:p>
            <a:r>
              <a:rPr lang="en-US" dirty="0" smtClean="0"/>
              <a:t>Virtual Assistant option through Zoom is being looked into but likely won’t come with a Phase 1 rollout</a:t>
            </a:r>
          </a:p>
          <a:p>
            <a:r>
              <a:rPr lang="en-US" dirty="0" smtClean="0"/>
              <a:t>DIS TBD</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87996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Phones</a:t>
            </a:r>
            <a:endParaRPr lang="en-US" dirty="0"/>
          </a:p>
        </p:txBody>
      </p:sp>
      <p:sp>
        <p:nvSpPr>
          <p:cNvPr id="3" name="Content Placeholder 2"/>
          <p:cNvSpPr>
            <a:spLocks noGrp="1"/>
          </p:cNvSpPr>
          <p:nvPr>
            <p:ph idx="1"/>
          </p:nvPr>
        </p:nvSpPr>
        <p:spPr/>
        <p:txBody>
          <a:bodyPr/>
          <a:lstStyle/>
          <a:p>
            <a:pPr marL="0" indent="0">
              <a:buNone/>
            </a:pPr>
            <a:r>
              <a:rPr lang="en-US" b="1" dirty="0" smtClean="0"/>
              <a:t>Contact Center </a:t>
            </a:r>
            <a:r>
              <a:rPr lang="en-US" b="1" i="1" dirty="0" smtClean="0"/>
              <a:t>TBD</a:t>
            </a:r>
          </a:p>
          <a:p>
            <a:pPr lvl="1"/>
            <a:r>
              <a:rPr lang="en-US" dirty="0" smtClean="0"/>
              <a:t>Should use web client</a:t>
            </a:r>
          </a:p>
          <a:p>
            <a:pPr lvl="2"/>
            <a:r>
              <a:rPr lang="en-US" dirty="0" smtClean="0"/>
              <a:t>Option 1: Use desk phone as remote number, but make sure to not check the “Use this station automatically the next time I log on” box.</a:t>
            </a:r>
          </a:p>
          <a:p>
            <a:pPr lvl="2"/>
            <a:r>
              <a:rPr lang="en-US" dirty="0" smtClean="0"/>
              <a:t>Option 2: Use cell phone as remote number.</a:t>
            </a:r>
          </a:p>
          <a:p>
            <a:pPr lvl="2"/>
            <a:r>
              <a:rPr lang="en-US" dirty="0" smtClean="0"/>
              <a:t>Option 3: Use Jabber client, use audio through computer/headphones with microphone. Requires double pickup.</a:t>
            </a:r>
          </a:p>
          <a:p>
            <a:pPr marL="914400" lvl="2" indent="0">
              <a:buNone/>
            </a:pPr>
            <a:endParaRPr lang="en-US" dirty="0" smtClean="0"/>
          </a:p>
          <a:p>
            <a:pPr marL="0" indent="0">
              <a:buNone/>
            </a:pPr>
            <a:r>
              <a:rPr lang="en-US" b="1" dirty="0" smtClean="0"/>
              <a:t>Personal Phones </a:t>
            </a:r>
            <a:r>
              <a:rPr lang="en-US" b="1" i="1" dirty="0" smtClean="0"/>
              <a:t>TBD</a:t>
            </a:r>
          </a:p>
          <a:p>
            <a:pPr lvl="2"/>
            <a:r>
              <a:rPr lang="en-US" dirty="0" smtClean="0"/>
              <a:t>Use Jabber Client and answer phone through computer audio.</a:t>
            </a:r>
          </a:p>
          <a:p>
            <a:pPr lvl="2"/>
            <a:r>
              <a:rPr lang="en-US" dirty="0" smtClean="0"/>
              <a:t>If desk phone is the same as your personal line, answer phone through desk set.</a:t>
            </a:r>
          </a:p>
          <a:p>
            <a:pPr lvl="1"/>
            <a:endParaRPr lang="en-US" dirty="0" smtClean="0"/>
          </a:p>
        </p:txBody>
      </p:sp>
    </p:spTree>
    <p:extLst>
      <p:ext uri="{BB962C8B-B14F-4D97-AF65-F5344CB8AC3E}">
        <p14:creationId xmlns:p14="http://schemas.microsoft.com/office/powerpoint/2010/main" val="4202858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Commuter Options	</a:t>
            </a:r>
            <a:br>
              <a:rPr lang="en-US" dirty="0" smtClean="0"/>
            </a:br>
            <a:r>
              <a:rPr lang="en-US" sz="2000" dirty="0" smtClean="0"/>
              <a:t>refer to email from May 25, 2021</a:t>
            </a:r>
            <a:endParaRPr lang="en-US" dirty="0"/>
          </a:p>
        </p:txBody>
      </p:sp>
      <p:pic>
        <p:nvPicPr>
          <p:cNvPr id="18" name="Content Placeholder 17"/>
          <p:cNvPicPr>
            <a:picLocks noGrp="1" noChangeAspect="1"/>
          </p:cNvPicPr>
          <p:nvPr>
            <p:ph idx="1"/>
          </p:nvPr>
        </p:nvPicPr>
        <p:blipFill>
          <a:blip r:embed="rId2"/>
          <a:stretch>
            <a:fillRect/>
          </a:stretch>
        </p:blipFill>
        <p:spPr>
          <a:xfrm>
            <a:off x="3849385" y="1825625"/>
            <a:ext cx="4493229" cy="4351338"/>
          </a:xfrm>
          <a:prstGeom prst="rect">
            <a:avLst/>
          </a:prstGeom>
        </p:spPr>
      </p:pic>
    </p:spTree>
    <p:extLst>
      <p:ext uri="{BB962C8B-B14F-4D97-AF65-F5344CB8AC3E}">
        <p14:creationId xmlns:p14="http://schemas.microsoft.com/office/powerpoint/2010/main" val="4185102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from staff</a:t>
            </a:r>
            <a:endParaRPr lang="en-US" dirty="0"/>
          </a:p>
        </p:txBody>
      </p:sp>
      <p:sp>
        <p:nvSpPr>
          <p:cNvPr id="3" name="Content Placeholder 2"/>
          <p:cNvSpPr>
            <a:spLocks noGrp="1"/>
          </p:cNvSpPr>
          <p:nvPr>
            <p:ph idx="1"/>
          </p:nvPr>
        </p:nvSpPr>
        <p:spPr/>
        <p:txBody>
          <a:bodyPr/>
          <a:lstStyle/>
          <a:p>
            <a:r>
              <a:rPr lang="en-US" dirty="0" smtClean="0"/>
              <a:t>Dress Code?</a:t>
            </a:r>
          </a:p>
          <a:p>
            <a:r>
              <a:rPr lang="en-US" dirty="0" smtClean="0"/>
              <a:t>Laptop bags?</a:t>
            </a:r>
          </a:p>
          <a:p>
            <a:r>
              <a:rPr lang="en-US" dirty="0" smtClean="0"/>
              <a:t>Is there any equipment/cables we need to bring in with the laptop? </a:t>
            </a:r>
            <a:endParaRPr lang="en-US" dirty="0"/>
          </a:p>
        </p:txBody>
      </p:sp>
    </p:spTree>
    <p:extLst>
      <p:ext uri="{BB962C8B-B14F-4D97-AF65-F5344CB8AC3E}">
        <p14:creationId xmlns:p14="http://schemas.microsoft.com/office/powerpoint/2010/main" val="205775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TotalTime>
  <Words>763</Words>
  <Application>Microsoft Office PowerPoint</Application>
  <PresentationFormat>Widescreen</PresentationFormat>
  <Paragraphs>77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Symbol</vt:lpstr>
      <vt:lpstr>Times New Roman</vt:lpstr>
      <vt:lpstr>Office Theme</vt:lpstr>
      <vt:lpstr>Return to the Office</vt:lpstr>
      <vt:lpstr>Tentative Return Date  </vt:lpstr>
      <vt:lpstr>Before we go back…</vt:lpstr>
      <vt:lpstr>Hybrid work model</vt:lpstr>
      <vt:lpstr>My Desk</vt:lpstr>
      <vt:lpstr>Our Office</vt:lpstr>
      <vt:lpstr>Phones</vt:lpstr>
      <vt:lpstr>Commuter Options  refer to email from May 25, 2021</vt:lpstr>
      <vt:lpstr>Questions from staff</vt:lpstr>
    </vt:vector>
  </TitlesOfParts>
  <Company>Harvard University Health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Return to the Office</dc:title>
  <dc:creator>Ward, Jason M</dc:creator>
  <cp:lastModifiedBy>Ward, Jason M</cp:lastModifiedBy>
  <cp:revision>21</cp:revision>
  <dcterms:created xsi:type="dcterms:W3CDTF">2021-07-28T13:17:15Z</dcterms:created>
  <dcterms:modified xsi:type="dcterms:W3CDTF">2021-07-29T14:22:14Z</dcterms:modified>
</cp:coreProperties>
</file>